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552" r:id="rId4"/>
    <p:sldId id="502" r:id="rId5"/>
    <p:sldId id="576" r:id="rId6"/>
    <p:sldId id="503" r:id="rId7"/>
    <p:sldId id="504" r:id="rId8"/>
    <p:sldId id="505" r:id="rId9"/>
    <p:sldId id="580" r:id="rId10"/>
    <p:sldId id="579" r:id="rId11"/>
    <p:sldId id="578" r:id="rId12"/>
    <p:sldId id="55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C69"/>
    <a:srgbClr val="003366"/>
    <a:srgbClr val="F36385"/>
    <a:srgbClr val="EEB0C0"/>
    <a:srgbClr val="336699"/>
    <a:srgbClr val="B39A87"/>
    <a:srgbClr val="CCFF33"/>
    <a:srgbClr val="D1CFCB"/>
    <a:srgbClr val="ECEBE8"/>
    <a:srgbClr val="D5D2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97860" autoAdjust="0"/>
  </p:normalViewPr>
  <p:slideViewPr>
    <p:cSldViewPr>
      <p:cViewPr varScale="1">
        <p:scale>
          <a:sx n="114" d="100"/>
          <a:sy n="114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68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5ECA2B-C13A-4BD9-82D1-1056EE28E8D1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F82E42-2D2E-4A9E-87C5-074558A0B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7508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8293C-9399-44FA-91C2-9C12166E904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558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2083-FC33-4A91-82AC-B5B4E18F2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841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91CC-960D-422D-A1B2-9520C4864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841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DAE0-4EAE-4B86-BA9F-F03073F6E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841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7FC97-EF4D-4843-BE1B-1D399A2E2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777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82CC-2201-405D-A98B-A70629F03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970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1C28-8F26-4047-AAF0-013E618E5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7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135F-5CC6-4D0C-B3ED-9F2293DE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211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E279B-F452-48E2-B984-FD69720E0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51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0B2E-9533-4954-B24C-FDD5BCAC3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845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63BD-A826-408E-8A84-FF529934D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614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7682-BF11-4322-B385-783AD1E0E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18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A0D0-FFD5-4FF6-B6F2-D0A31E041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841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C6A2-5C71-4610-94E4-D8D3549D3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587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3187-9F3B-43C3-B1AB-D14293DE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461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B3B3-7C9A-4091-BCB3-6A378F564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735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7FC97-EF4D-4843-BE1B-1D399A2E24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779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82CC-2201-405D-A98B-A70629F03C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146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1C28-8F26-4047-AAF0-013E618E5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374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135F-5CC6-4D0C-B3ED-9F2293DECA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042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E279B-F452-48E2-B984-FD69720E0F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45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0B2E-9533-4954-B24C-FDD5BCAC3F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048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63BD-A826-408E-8A84-FF529934D7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837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D560-4893-4A12-BDBF-66623514B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841"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7682-BF11-4322-B385-783AD1E0E9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901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C6A2-5C71-4610-94E4-D8D3549D38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68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3187-9F3B-43C3-B1AB-D14293DEDD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609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B3B3-7C9A-4091-BCB3-6A378F564E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443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D6478-566B-4416-B5D3-C97623CC1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841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B0EB7-9589-4E9A-AC42-428DEB1A5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841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978F3-00FD-4BEC-8C33-2256EF5F0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841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ABDA-2A42-4D36-B541-C41067157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841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F0CA-13C8-417C-A749-D2DE81E2E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841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BCB2-63E9-4A66-937A-32CD8F0DD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841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9646F3-870E-4069-880C-456672BC4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9841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84AAF4-EFB8-43CB-B877-AEDF7616A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84AAF4-EFB8-43CB-B877-AEDF7616A3D7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hd-svod@rosminzdrav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pivakea@rosminzdrav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860" y="2780928"/>
            <a:ext cx="6501408" cy="2520280"/>
          </a:xfrm>
          <a:effectLst/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  <a:defRPr/>
            </a:pPr>
            <a:r>
              <a:rPr lang="ru-RU" sz="2400" b="1" kern="1200" dirty="0" smtClean="0">
                <a:solidFill>
                  <a:srgbClr val="003C69"/>
                </a:solidFill>
                <a:latin typeface="Myriad Pro" pitchFamily="34" charset="0"/>
                <a:ea typeface="+mn-ea"/>
                <a:cs typeface="Tahoma" pitchFamily="34" charset="0"/>
              </a:rPr>
              <a:t>Порядок составления и представления отчетности в ПП «ПАРУС-Бюджет 8»</a:t>
            </a:r>
            <a:endParaRPr lang="en-US" sz="2400" b="1" kern="1200" dirty="0" smtClean="0">
              <a:solidFill>
                <a:srgbClr val="003C69"/>
              </a:solidFill>
              <a:latin typeface="Myriad Pro" pitchFamily="34" charset="0"/>
              <a:ea typeface="+mn-ea"/>
              <a:cs typeface="Tahoma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920" y="5445224"/>
            <a:ext cx="4991348" cy="1258888"/>
          </a:xfrm>
        </p:spPr>
        <p:txBody>
          <a:bodyPr/>
          <a:lstStyle/>
          <a:p>
            <a:pPr marL="0" indent="0" algn="r">
              <a:spcBef>
                <a:spcPts val="0"/>
              </a:spcBef>
              <a:buFontTx/>
              <a:buNone/>
              <a:defRPr/>
            </a:pPr>
            <a:r>
              <a:rPr lang="ru-RU" sz="1800" kern="120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ООО ЦКТ «КАИССА»</a:t>
            </a:r>
          </a:p>
        </p:txBody>
      </p:sp>
    </p:spTree>
    <p:extLst>
      <p:ext uri="{BB962C8B-B14F-4D97-AF65-F5344CB8AC3E}">
        <p14:creationId xmlns="" xmlns:p14="http://schemas.microsoft.com/office/powerpoint/2010/main" val="4020069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1484784"/>
            <a:ext cx="9144000" cy="2800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200" spc="100" dirty="0" smtClean="0">
                <a:solidFill>
                  <a:srgbClr val="003C69"/>
                </a:solidFill>
                <a:latin typeface="Tahoma" pitchFamily="34" charset="0"/>
              </a:rPr>
              <a:t>СПАСИБО ЗА ВНИМАНИЕ</a:t>
            </a:r>
            <a:endParaRPr lang="ru-RU" sz="2200" spc="100" dirty="0" smtClean="0">
              <a:solidFill>
                <a:srgbClr val="003C69"/>
              </a:solidFill>
              <a:latin typeface="Tahoma" pitchFamily="34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200" spc="100" dirty="0">
                <a:solidFill>
                  <a:srgbClr val="003C69"/>
                </a:solidFill>
                <a:latin typeface="Tahoma" pitchFamily="34" charset="0"/>
                <a:sym typeface="Wingdings" panose="05000000000000000000" pitchFamily="2" charset="2"/>
              </a:rPr>
              <a:t>1</a:t>
            </a:r>
            <a:r>
              <a:rPr lang="ru-RU" sz="2200" spc="100" dirty="0" smtClean="0">
                <a:solidFill>
                  <a:srgbClr val="003C69"/>
                </a:solidFill>
                <a:latin typeface="Tahoma" pitchFamily="34" charset="0"/>
                <a:sym typeface="Wingdings" panose="05000000000000000000" pitchFamily="2" charset="2"/>
              </a:rPr>
              <a:t>. Ответы на вопросы – в конце </a:t>
            </a:r>
            <a:r>
              <a:rPr lang="ru-RU" sz="2200" spc="100" dirty="0" err="1" smtClean="0">
                <a:solidFill>
                  <a:srgbClr val="003C69"/>
                </a:solidFill>
                <a:latin typeface="Tahoma" pitchFamily="34" charset="0"/>
                <a:sym typeface="Wingdings" panose="05000000000000000000" pitchFamily="2" charset="2"/>
              </a:rPr>
              <a:t>вебинара</a:t>
            </a:r>
            <a:endParaRPr lang="ru-RU" sz="2200" spc="100" dirty="0" smtClean="0">
              <a:solidFill>
                <a:srgbClr val="003C69"/>
              </a:solidFill>
              <a:latin typeface="Tahoma" pitchFamily="34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200" spc="100" dirty="0" smtClean="0">
              <a:solidFill>
                <a:srgbClr val="003C69"/>
              </a:solidFill>
              <a:latin typeface="Tahoma" pitchFamily="34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200" spc="100" dirty="0" smtClean="0">
                <a:solidFill>
                  <a:srgbClr val="003C69"/>
                </a:solidFill>
                <a:latin typeface="Tahoma" pitchFamily="34" charset="0"/>
                <a:sym typeface="Wingdings" panose="05000000000000000000" pitchFamily="2" charset="2"/>
              </a:rPr>
              <a:t>2. Не разбегайтесь!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200" spc="100" dirty="0" smtClean="0">
                <a:solidFill>
                  <a:srgbClr val="003C69"/>
                </a:solidFill>
                <a:latin typeface="Tahoma" pitchFamily="34" charset="0"/>
                <a:sym typeface="Wingdings" panose="05000000000000000000" pitchFamily="2" charset="2"/>
              </a:rPr>
              <a:t>Скоро начнётся доклад по вопросам формирования отчетности</a:t>
            </a:r>
            <a:endParaRPr lang="ru-RU" sz="2200" spc="100" dirty="0" smtClean="0">
              <a:solidFill>
                <a:srgbClr val="003C69"/>
              </a:solidFill>
              <a:latin typeface="Tahoma" pitchFamily="34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5035203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latin typeface="Tahoma" pitchFamily="34" charset="0"/>
              </a:rPr>
              <a:t>ООО </a:t>
            </a:r>
            <a:r>
              <a:rPr lang="ru-RU" sz="1000" dirty="0" smtClean="0">
                <a:latin typeface="Tahoma" pitchFamily="34" charset="0"/>
              </a:rPr>
              <a:t>ЦКТ«КАИССА», </a:t>
            </a:r>
            <a:endParaRPr lang="ru-RU" sz="1000" dirty="0">
              <a:latin typeface="Tahoma" pitchFamily="34" charset="0"/>
            </a:endParaRPr>
          </a:p>
          <a:p>
            <a:pPr algn="ctr"/>
            <a:r>
              <a:rPr lang="ru-RU" sz="1000" dirty="0" smtClean="0"/>
              <a:t>г. Москва, ул. Пятницкая, д. 66, стр. 2</a:t>
            </a:r>
            <a:r>
              <a:rPr lang="ru-RU" sz="1000" dirty="0" smtClean="0">
                <a:latin typeface="Tahoma" pitchFamily="34" charset="0"/>
              </a:rPr>
              <a:t> </a:t>
            </a:r>
            <a:endParaRPr lang="ru-RU" sz="1000" dirty="0">
              <a:latin typeface="Tahoma" pitchFamily="34" charset="0"/>
            </a:endParaRPr>
          </a:p>
          <a:p>
            <a:pPr algn="ctr"/>
            <a:r>
              <a:rPr lang="ru-RU" sz="1000" dirty="0" smtClean="0"/>
              <a:t>(495) 681-93-38</a:t>
            </a:r>
            <a:endParaRPr lang="ru-RU" sz="1000" dirty="0">
              <a:latin typeface="Tahoma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0" y="5611306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3C69"/>
                </a:solidFill>
                <a:latin typeface="Tahoma" pitchFamily="34" charset="0"/>
              </a:rPr>
              <a:t>http://www.centre-kaissa.ru</a:t>
            </a:r>
          </a:p>
        </p:txBody>
      </p:sp>
    </p:spTree>
    <p:extLst>
      <p:ext uri="{BB962C8B-B14F-4D97-AF65-F5344CB8AC3E}">
        <p14:creationId xmlns="" xmlns:p14="http://schemas.microsoft.com/office/powerpoint/2010/main" val="745112792"/>
      </p:ext>
    </p:extLst>
  </p:cSld>
  <p:clrMapOvr>
    <a:masterClrMapping/>
  </p:clrMapOvr>
  <p:transition spd="slow" advTm="5412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6000" y="1196752"/>
            <a:ext cx="8280000" cy="526297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Приказ Минфина России от 28.12.2010 № 191н (ред. от 16.11.2016)</a:t>
            </a:r>
            <a:br>
              <a:rPr lang="ru-RU" sz="1600" dirty="0" smtClean="0"/>
            </a:br>
            <a:r>
              <a:rPr lang="ru-RU" sz="1600" dirty="0" smtClean="0"/>
              <a:t>"Об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Федерации"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Приказ Минфина России от 1 марта 2016 года № 15н </a:t>
            </a:r>
          </a:p>
          <a:p>
            <a:r>
              <a:rPr lang="ru-RU" sz="1600" dirty="0" smtClean="0"/>
              <a:t>«Об утверждении дополнительных форм годовой и квартальной бюджетной отчетности об исполнении федерального бюджета и Инструкции о порядке их составления и представления»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Приказ Минфина России от 25.03.2011 № 33н (ред. от 16.11.2016)</a:t>
            </a:r>
            <a:b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"Об утверждении Инструкции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учреждений"</a:t>
            </a:r>
            <a:b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ru-RU" sz="16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Приказ Минфина России от 12 мая 2016 года № 60н</a:t>
            </a:r>
          </a:p>
          <a:p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«Об утверждении дополнительных форм годовой и квартальной бухгалтерской отчетности, представляемой федеральными государственными бюджетными и автономными учреждениями, и Инструкции о порядке их составления и представления»</a:t>
            </a:r>
          </a:p>
          <a:p>
            <a:pPr marL="342900" lvl="0" indent="-342900" fontAlgn="t">
              <a:spcAft>
                <a:spcPts val="600"/>
              </a:spcAft>
            </a:pPr>
            <a:endParaRPr lang="ru-RU" sz="1600" dirty="0" smtClean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3000" dirty="0" smtClean="0">
                <a:solidFill>
                  <a:srgbClr val="002060"/>
                </a:solidFill>
                <a:latin typeface="Myriad Pro" pitchFamily="34" charset="0"/>
                <a:ea typeface="Tahoma" pitchFamily="34" charset="0"/>
                <a:cs typeface="Tahoma" pitchFamily="34" charset="0"/>
              </a:rPr>
              <a:t>Нормативные документы</a:t>
            </a:r>
            <a:endParaRPr lang="ru-RU" sz="3000" dirty="0">
              <a:solidFill>
                <a:srgbClr val="002060"/>
              </a:solidFill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45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6000" y="1196752"/>
            <a:ext cx="8280000" cy="472437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500" dirty="0" smtClean="0"/>
              <a:t>Приказ Минфина России от 01.07.2013 № 65н (ред. от 16.06.2017)</a:t>
            </a:r>
          </a:p>
          <a:p>
            <a:r>
              <a:rPr lang="ru-RU" sz="1500" dirty="0" smtClean="0"/>
              <a:t>"Об утверждении Указаний о порядке применения бюджетной классификации Российской Федерации«</a:t>
            </a:r>
          </a:p>
          <a:p>
            <a:endParaRPr lang="ru-RU" sz="1500" dirty="0" smtClean="0"/>
          </a:p>
          <a:p>
            <a:r>
              <a:rPr lang="ru-RU" sz="1500" dirty="0" smtClean="0">
                <a:solidFill>
                  <a:srgbClr val="003C69"/>
                </a:solidFill>
              </a:rPr>
              <a:t>Приказ Минздрава России от 29.12.2012 № 1708 (ред. от 27.02.2017)</a:t>
            </a:r>
          </a:p>
          <a:p>
            <a:r>
              <a:rPr lang="ru-RU" sz="1500" dirty="0" smtClean="0">
                <a:solidFill>
                  <a:srgbClr val="003C69"/>
                </a:solidFill>
              </a:rPr>
              <a:t>"Об осуществлении Министерством здравоохранения Российской Федерации бюджетных полномочий главного администратора (администратора) доходов федерального бюджета"</a:t>
            </a:r>
          </a:p>
          <a:p>
            <a:r>
              <a:rPr lang="ru-RU" sz="1500" dirty="0" smtClean="0"/>
              <a:t> </a:t>
            </a:r>
          </a:p>
          <a:p>
            <a:r>
              <a:rPr lang="ru-RU" sz="1500" dirty="0" smtClean="0"/>
              <a:t>Письмо Минфина России № 02-07-07/21798, Казначейства России № 07-04-05/02-308 от 07.04.2017 (с </a:t>
            </a:r>
            <a:r>
              <a:rPr lang="ru-RU" sz="1500" dirty="0" err="1" smtClean="0"/>
              <a:t>изм</a:t>
            </a:r>
            <a:r>
              <a:rPr lang="ru-RU" sz="1500" dirty="0" smtClean="0"/>
              <a:t>. от 21.06.2017)</a:t>
            </a:r>
          </a:p>
          <a:p>
            <a:r>
              <a:rPr lang="ru-RU" sz="1500" dirty="0" smtClean="0"/>
              <a:t>"О составлении и представлении месячной и квартальной бюджетной отчетности, квартальной сводной бухгалтерской отчетности государственных бюджетных и автономных учреждений главными администраторами средств федерального бюджета в 2017 году"</a:t>
            </a:r>
          </a:p>
          <a:p>
            <a:r>
              <a:rPr lang="ru-RU" sz="1500" dirty="0" smtClean="0"/>
              <a:t> </a:t>
            </a:r>
          </a:p>
          <a:p>
            <a:r>
              <a:rPr lang="ru-RU" sz="1500" dirty="0" smtClean="0">
                <a:solidFill>
                  <a:srgbClr val="003C69"/>
                </a:solidFill>
              </a:rPr>
              <a:t>Приказ Минздрава России от 04.07.2017 № 386</a:t>
            </a:r>
          </a:p>
          <a:p>
            <a:r>
              <a:rPr lang="ru-RU" sz="1500" dirty="0" smtClean="0">
                <a:solidFill>
                  <a:srgbClr val="003C69"/>
                </a:solidFill>
              </a:rPr>
              <a:t>«О сроках представления квартальной и годовой бюджетной и бухгалтерской отчетности в 2017-2018 годах бюджетными, казенными и автономными учреждениями, подведомственными Министерству здравоохранения Российской Федерации»</a:t>
            </a:r>
          </a:p>
          <a:p>
            <a:pPr marL="342900" lvl="0" indent="-342900" fontAlgn="t">
              <a:spcAft>
                <a:spcPts val="600"/>
              </a:spcAft>
            </a:pPr>
            <a:endParaRPr lang="ru-RU" sz="1600" dirty="0" smtClean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3000" dirty="0" smtClean="0">
                <a:solidFill>
                  <a:srgbClr val="002060"/>
                </a:solidFill>
                <a:latin typeface="Myriad Pro" pitchFamily="34" charset="0"/>
                <a:ea typeface="Tahoma" pitchFamily="34" charset="0"/>
                <a:cs typeface="Tahoma" pitchFamily="34" charset="0"/>
              </a:rPr>
              <a:t>Нормативные документы</a:t>
            </a:r>
            <a:endParaRPr lang="ru-RU" sz="3000" dirty="0">
              <a:solidFill>
                <a:srgbClr val="002060"/>
              </a:solidFill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45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6000" y="1124744"/>
            <a:ext cx="8424472" cy="50013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342900" indent="-342900" fontAlgn="t">
              <a:spcAft>
                <a:spcPts val="600"/>
              </a:spcAft>
              <a:buFont typeface="Myriad Pro" pitchFamily="34" charset="0"/>
              <a:buChar char="–"/>
            </a:pPr>
            <a:r>
              <a:rPr lang="ru-RU" sz="1600" dirty="0" smtClean="0">
                <a:solidFill>
                  <a:srgbClr val="003C69"/>
                </a:solidFill>
                <a:latin typeface="Myriad Pro" pitchFamily="34" charset="0"/>
              </a:rPr>
              <a:t>Бюджетная (бухгалтерская) отчетность</a:t>
            </a:r>
          </a:p>
          <a:p>
            <a:pPr marL="342900" indent="-342900" fontAlgn="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Myriad Pro" pitchFamily="34" charset="0"/>
              </a:rPr>
              <a:t>	</a:t>
            </a:r>
            <a:r>
              <a:rPr lang="ru-RU" sz="1400" dirty="0" smtClean="0">
                <a:solidFill>
                  <a:srgbClr val="FF0000"/>
                </a:solidFill>
                <a:latin typeface="Myriad Pro" pitchFamily="34" charset="0"/>
              </a:rPr>
              <a:t>(формы 0503723 и 0503123 на 01.10.2017 не представляются)</a:t>
            </a:r>
          </a:p>
          <a:p>
            <a:pPr marL="342900" indent="-342900" fontAlgn="t">
              <a:spcAft>
                <a:spcPts val="600"/>
              </a:spcAft>
              <a:buFont typeface="Myriad Pro" pitchFamily="34" charset="0"/>
              <a:buChar char="–"/>
            </a:pPr>
            <a:r>
              <a:rPr lang="ru-RU" sz="1600" dirty="0" smtClean="0">
                <a:solidFill>
                  <a:srgbClr val="003C69"/>
                </a:solidFill>
                <a:latin typeface="Myriad Pro" pitchFamily="34" charset="0"/>
              </a:rPr>
              <a:t>Ведомственная (управленческая) отчетность</a:t>
            </a:r>
          </a:p>
          <a:p>
            <a:pPr marL="800100" lvl="1" indent="-34290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Акт сверки по субсидиям </a:t>
            </a:r>
            <a:r>
              <a:rPr lang="ru-RU" sz="1400" dirty="0" smtClean="0">
                <a:solidFill>
                  <a:srgbClr val="FF0000"/>
                </a:solidFill>
              </a:rPr>
              <a:t>(Квартал, год) МЗ</a:t>
            </a:r>
          </a:p>
          <a:p>
            <a:pPr marL="800100" lvl="1" indent="-34290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Отчет государственного учреждения об использовании субсидий на иные цели</a:t>
            </a:r>
            <a:r>
              <a:rPr lang="ru-RU" sz="1400" dirty="0" smtClean="0">
                <a:solidFill>
                  <a:srgbClr val="FF0000"/>
                </a:solidFill>
              </a:rPr>
              <a:t> (Квартал, год) МЗ+У</a:t>
            </a:r>
          </a:p>
          <a:p>
            <a:pPr marL="800100" lvl="1" indent="-34290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Расшифровка ф.0503169 для сверки с ф. 0503769  (с подотчетами) </a:t>
            </a:r>
            <a:r>
              <a:rPr lang="ru-RU" sz="1400" dirty="0" smtClean="0">
                <a:solidFill>
                  <a:srgbClr val="FF0000"/>
                </a:solidFill>
              </a:rPr>
              <a:t>(Квартал, год)МЗ</a:t>
            </a:r>
            <a:endParaRPr lang="ru-RU" sz="1400" dirty="0" smtClean="0"/>
          </a:p>
          <a:p>
            <a:pPr marL="800100" lvl="1" indent="-34290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Расшифровка ф.0503127 Сумма расходов на представление субсидий </a:t>
            </a:r>
            <a:r>
              <a:rPr lang="ru-RU" sz="1400" dirty="0" smtClean="0">
                <a:solidFill>
                  <a:srgbClr val="FF0000"/>
                </a:solidFill>
              </a:rPr>
              <a:t>(Квартал, год) МЗ </a:t>
            </a:r>
          </a:p>
          <a:p>
            <a:pPr marL="800100" lvl="1" indent="-34290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ф.0504805 Извещение по особоценному имуществу </a:t>
            </a:r>
            <a:r>
              <a:rPr lang="ru-RU" sz="1400" dirty="0" smtClean="0">
                <a:solidFill>
                  <a:srgbClr val="FF0000"/>
                </a:solidFill>
              </a:rPr>
              <a:t>(Год) У</a:t>
            </a:r>
            <a:endParaRPr lang="ru-RU" sz="1400" dirty="0" smtClean="0"/>
          </a:p>
          <a:p>
            <a:pPr marL="800100" lvl="1" indent="-34290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Расшифровка по счету 106 "Вложения в нефинансовые активы" </a:t>
            </a:r>
            <a:r>
              <a:rPr lang="ru-RU" sz="1400" dirty="0" smtClean="0">
                <a:solidFill>
                  <a:srgbClr val="FF0000"/>
                </a:solidFill>
              </a:rPr>
              <a:t>(Год) У</a:t>
            </a:r>
          </a:p>
          <a:p>
            <a:pPr marL="800100" lvl="1" indent="-34290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Расшифровка по счету 21006 "Расчеты с учредителем" </a:t>
            </a:r>
            <a:r>
              <a:rPr lang="ru-RU" sz="1400" dirty="0" smtClean="0">
                <a:solidFill>
                  <a:srgbClr val="FF0000"/>
                </a:solidFill>
              </a:rPr>
              <a:t>(Год) У</a:t>
            </a:r>
            <a:endParaRPr lang="ru-RU" sz="1400" dirty="0" smtClean="0"/>
          </a:p>
          <a:p>
            <a:pPr marL="800100" lvl="1" indent="-34290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Уведомление о принятии отчетности </a:t>
            </a:r>
            <a:r>
              <a:rPr lang="ru-RU" sz="1400" dirty="0" smtClean="0">
                <a:solidFill>
                  <a:srgbClr val="FF0000"/>
                </a:solidFill>
              </a:rPr>
              <a:t>(Квартал, год) МЗ</a:t>
            </a:r>
            <a:endParaRPr lang="ru-RU" sz="1400" dirty="0" smtClean="0"/>
          </a:p>
          <a:p>
            <a:pPr marL="800100" lvl="1" indent="-34290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Карточка организации </a:t>
            </a:r>
            <a:r>
              <a:rPr lang="ru-RU" sz="1400" dirty="0" smtClean="0">
                <a:solidFill>
                  <a:srgbClr val="FF0000"/>
                </a:solidFill>
              </a:rPr>
              <a:t>(Периодически) У</a:t>
            </a:r>
          </a:p>
          <a:p>
            <a:pPr marL="800100" lvl="1" indent="-342900" fontAlgn="t">
              <a:spcAft>
                <a:spcPts val="600"/>
              </a:spcAft>
            </a:pPr>
            <a:endParaRPr lang="ru-RU" sz="1400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marL="800100" lvl="1" indent="-342900" fontAlgn="t">
              <a:spcAft>
                <a:spcPts val="600"/>
              </a:spcAft>
            </a:pPr>
            <a:r>
              <a:rPr lang="ru-RU" sz="1400" u="sng" dirty="0" smtClean="0">
                <a:solidFill>
                  <a:srgbClr val="003C69"/>
                </a:solidFill>
                <a:latin typeface="Myriad Pro" pitchFamily="34" charset="0"/>
              </a:rPr>
              <a:t>Смирнов Дмитрий Николаевич </a:t>
            </a:r>
            <a:endParaRPr lang="en-US" sz="1400" u="sng" dirty="0" smtClean="0">
              <a:solidFill>
                <a:srgbClr val="003C69"/>
              </a:solidFill>
              <a:latin typeface="Myriad Pro" pitchFamily="34" charset="0"/>
            </a:endParaRPr>
          </a:p>
          <a:p>
            <a:pPr marL="800100" lvl="1" indent="-342900" fontAlgn="t">
              <a:spcAft>
                <a:spcPts val="600"/>
              </a:spcAft>
            </a:pPr>
            <a:r>
              <a:rPr lang="ru-RU" sz="1400" dirty="0" smtClean="0">
                <a:solidFill>
                  <a:srgbClr val="003C69"/>
                </a:solidFill>
                <a:latin typeface="Myriad Pro" pitchFamily="34" charset="0"/>
              </a:rPr>
              <a:t>тел.        (495) 627-24-00 доб.49-45</a:t>
            </a:r>
            <a:r>
              <a:rPr lang="en-US" sz="1400" dirty="0" smtClean="0">
                <a:solidFill>
                  <a:srgbClr val="003C69"/>
                </a:solidFill>
                <a:latin typeface="Myriad Pro" pitchFamily="34" charset="0"/>
              </a:rPr>
              <a:t>   </a:t>
            </a:r>
          </a:p>
          <a:p>
            <a:pPr marL="800100" lvl="1" indent="-342900" fontAlgn="t">
              <a:spcAft>
                <a:spcPts val="600"/>
              </a:spcAft>
            </a:pPr>
            <a:r>
              <a:rPr lang="en-US" sz="1400" dirty="0" smtClean="0">
                <a:solidFill>
                  <a:srgbClr val="003C69"/>
                </a:solidFill>
                <a:latin typeface="Myriad Pro" pitchFamily="34" charset="0"/>
              </a:rPr>
              <a:t>E-mail</a:t>
            </a:r>
            <a:r>
              <a:rPr lang="ru-RU" sz="1400" dirty="0" smtClean="0">
                <a:solidFill>
                  <a:srgbClr val="003C69"/>
                </a:solidFill>
                <a:latin typeface="Myriad Pro" pitchFamily="34" charset="0"/>
              </a:rPr>
              <a:t>     </a:t>
            </a:r>
            <a:r>
              <a:rPr lang="en-US" sz="1400" dirty="0" smtClean="0">
                <a:solidFill>
                  <a:srgbClr val="003C69"/>
                </a:solidFill>
                <a:latin typeface="Myriad Pro" pitchFamily="34" charset="0"/>
              </a:rPr>
              <a:t>dnsmirnov1973@mail.ru</a:t>
            </a:r>
            <a:endParaRPr lang="ru-RU" sz="1400" dirty="0" smtClean="0">
              <a:solidFill>
                <a:srgbClr val="003C69"/>
              </a:solidFill>
              <a:latin typeface="Myriad Pro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3000" dirty="0" smtClean="0">
                <a:solidFill>
                  <a:srgbClr val="002060"/>
                </a:solidFill>
                <a:latin typeface="Myriad Pro" pitchFamily="34" charset="0"/>
                <a:ea typeface="Tahoma" pitchFamily="34" charset="0"/>
                <a:cs typeface="Tahoma" pitchFamily="34" charset="0"/>
              </a:rPr>
              <a:t>Виды отчетности</a:t>
            </a:r>
            <a:endParaRPr lang="ru-RU" sz="3000" dirty="0">
              <a:solidFill>
                <a:srgbClr val="002060"/>
              </a:solidFill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894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6000" y="1484784"/>
            <a:ext cx="8280000" cy="487825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342900" indent="-342900" fontAlgn="t">
              <a:spcAft>
                <a:spcPts val="600"/>
              </a:spcAft>
            </a:pPr>
            <a:r>
              <a:rPr lang="ru-RU" sz="1800" dirty="0" smtClean="0">
                <a:latin typeface="+mj-lt"/>
              </a:rPr>
              <a:t>Порядок взаимодействия со службой технической поддержки: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по телефону  8-495-627-24-00: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Замыслов Виктор Александрович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4931  (общие вопросы)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Северин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Андрей Александрович  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4803  (администратор, программист, КС)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Чернова Светлана Ивановна          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4803  (порядок  работы в программе и 	шаблоны)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письменно на адрес электронной почты  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ahd-svod@rosminzdrav.ru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В теме каждого письма указывайте свой ВЧК (например,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z111)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объявления на </a:t>
            </a: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- странице </a:t>
            </a:r>
          </a:p>
          <a:p>
            <a:pPr lvl="0"/>
            <a:r>
              <a:rPr lang="ru-RU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Односторонняя связь с нашей стороны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обмен сообщениями (файлами) (чат)</a:t>
            </a:r>
          </a:p>
          <a:p>
            <a:pPr lvl="0"/>
            <a:r>
              <a:rPr lang="ru-RU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Двухсторонняя связь с возможностью прикрепления файлов</a:t>
            </a:r>
            <a:endParaRPr lang="ru-RU" sz="16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t">
              <a:spcAft>
                <a:spcPts val="600"/>
              </a:spcAft>
            </a:pPr>
            <a:endParaRPr lang="ru-RU" sz="1600" dirty="0" smtClean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3000" dirty="0" smtClean="0">
                <a:solidFill>
                  <a:srgbClr val="002060"/>
                </a:solidFill>
                <a:latin typeface="Myriad Pro" pitchFamily="34" charset="0"/>
                <a:ea typeface="Tahoma" pitchFamily="34" charset="0"/>
                <a:cs typeface="Tahoma" pitchFamily="34" charset="0"/>
              </a:rPr>
              <a:t>Порядок взаимодействия</a:t>
            </a:r>
            <a:endParaRPr lang="ru-RU" sz="3000" dirty="0">
              <a:solidFill>
                <a:srgbClr val="002060"/>
              </a:solidFill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377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1484784"/>
            <a:ext cx="7920880" cy="201593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800100" lvl="1" indent="-342900" fontAlgn="t">
              <a:spcAft>
                <a:spcPts val="600"/>
              </a:spcAft>
            </a:pPr>
            <a:r>
              <a:rPr lang="ru-RU" sz="1800" dirty="0" smtClean="0">
                <a:latin typeface="Myriad Pro" pitchFamily="34" charset="0"/>
              </a:rPr>
              <a:t>Порядок заполнения карточки организации:</a:t>
            </a:r>
          </a:p>
          <a:p>
            <a:pPr marL="800100" lvl="1" indent="-342900" fontAlgn="t">
              <a:spcAft>
                <a:spcPts val="600"/>
              </a:spcAft>
            </a:pPr>
            <a:endParaRPr lang="ru-RU" sz="1800" dirty="0" smtClean="0">
              <a:latin typeface="Myriad Pro" pitchFamily="34" charset="0"/>
            </a:endParaRPr>
          </a:p>
          <a:p>
            <a:pPr marL="800100" lvl="1" indent="-342900" fontAlgn="t"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Myriad Pro" pitchFamily="34" charset="0"/>
              </a:rPr>
              <a:t>Карточка организации заполняется по мере необходимости </a:t>
            </a:r>
            <a:endParaRPr lang="ru-RU" sz="1600" dirty="0" smtClean="0">
              <a:latin typeface="Myriad Pro" pitchFamily="34" charset="0"/>
            </a:endParaRPr>
          </a:p>
          <a:p>
            <a:pPr marL="800100" lvl="1" indent="-342900" fontAlgn="t">
              <a:spcAft>
                <a:spcPts val="600"/>
              </a:spcAft>
            </a:pPr>
            <a:r>
              <a:rPr lang="ru-RU" sz="1600" dirty="0" smtClean="0">
                <a:latin typeface="Myriad Pro" pitchFamily="34" charset="0"/>
              </a:rPr>
              <a:t>(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изменение реквизитов учреждения, телефонов, фамилий и т.д.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)</a:t>
            </a:r>
          </a:p>
          <a:p>
            <a:pPr marL="800100" lvl="1" indent="-342900" fontAlgn="t"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Myriad Pro" pitchFamily="34" charset="0"/>
              </a:rPr>
              <a:t>Периодичность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 – месячная</a:t>
            </a:r>
          </a:p>
          <a:p>
            <a:pPr marL="800100" lvl="1" indent="-342900" fontAlgn="t"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Myriad Pro" pitchFamily="34" charset="0"/>
              </a:rPr>
              <a:t>Обновление данных в программе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– по пересчету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3000" dirty="0" smtClean="0">
                <a:solidFill>
                  <a:srgbClr val="002060"/>
                </a:solidFill>
                <a:latin typeface="Myriad Pro" pitchFamily="34" charset="0"/>
                <a:ea typeface="Tahoma" pitchFamily="34" charset="0"/>
                <a:cs typeface="Tahoma" pitchFamily="34" charset="0"/>
              </a:rPr>
              <a:t>Карточка организации</a:t>
            </a:r>
            <a:endParaRPr lang="ru-RU" sz="3000" dirty="0">
              <a:solidFill>
                <a:srgbClr val="002060"/>
              </a:solidFill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095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55576" y="1772816"/>
            <a:ext cx="7380872" cy="355481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342900" lvl="1" indent="-342900" fontAlgn="t">
              <a:spcAft>
                <a:spcPts val="600"/>
              </a:spcAft>
            </a:pPr>
            <a:r>
              <a:rPr lang="ru-RU" sz="1800" dirty="0" smtClean="0">
                <a:latin typeface="Myriad Pro" pitchFamily="34" charset="0"/>
              </a:rPr>
              <a:t>Перечень статусов отчета:</a:t>
            </a:r>
          </a:p>
          <a:p>
            <a:pPr marL="342900" lvl="1" indent="-342900" fontAlgn="t">
              <a:spcAft>
                <a:spcPts val="600"/>
              </a:spcAft>
              <a:buFont typeface="Myriad Pro" pitchFamily="34" charset="0"/>
              <a:buChar char="–"/>
            </a:pPr>
            <a:r>
              <a:rPr lang="ru-RU" sz="1800" dirty="0" smtClean="0">
                <a:solidFill>
                  <a:srgbClr val="002060"/>
                </a:solidFill>
                <a:latin typeface="Myriad Pro" pitchFamily="34" charset="0"/>
              </a:rPr>
              <a:t>Новый</a:t>
            </a:r>
          </a:p>
          <a:p>
            <a:pPr marL="342900" lvl="1" indent="-342900" fontAlgn="t">
              <a:spcAft>
                <a:spcPts val="600"/>
              </a:spcAft>
              <a:buFont typeface="Myriad Pro" pitchFamily="34" charset="0"/>
              <a:buChar char="–"/>
            </a:pPr>
            <a:r>
              <a:rPr lang="ru-RU" sz="1800" dirty="0" smtClean="0">
                <a:solidFill>
                  <a:srgbClr val="002060"/>
                </a:solidFill>
                <a:latin typeface="Myriad Pro" pitchFamily="34" charset="0"/>
              </a:rPr>
              <a:t>Подготовлен</a:t>
            </a:r>
          </a:p>
          <a:p>
            <a:pPr marL="342900" lvl="1" indent="-342900" fontAlgn="t">
              <a:spcAft>
                <a:spcPts val="600"/>
              </a:spcAft>
              <a:buFont typeface="Myriad Pro" pitchFamily="34" charset="0"/>
              <a:buChar char="–"/>
            </a:pPr>
            <a:r>
              <a:rPr lang="ru-RU" sz="1800" dirty="0" smtClean="0">
                <a:solidFill>
                  <a:srgbClr val="002060"/>
                </a:solidFill>
                <a:latin typeface="Myriad Pro" pitchFamily="34" charset="0"/>
              </a:rPr>
              <a:t>Представлен</a:t>
            </a:r>
          </a:p>
          <a:p>
            <a:pPr marL="342900" lvl="1" indent="-342900" fontAlgn="t">
              <a:spcAft>
                <a:spcPts val="600"/>
              </a:spcAft>
              <a:buFont typeface="Myriad Pro" pitchFamily="34" charset="0"/>
              <a:buChar char="–"/>
            </a:pPr>
            <a:r>
              <a:rPr lang="ru-RU" sz="1800" dirty="0" smtClean="0">
                <a:solidFill>
                  <a:srgbClr val="002060"/>
                </a:solidFill>
                <a:latin typeface="Myriad Pro" pitchFamily="34" charset="0"/>
              </a:rPr>
              <a:t>Контроль пройден</a:t>
            </a:r>
          </a:p>
          <a:p>
            <a:pPr marL="342900" lvl="1" indent="-342900" fontAlgn="t">
              <a:spcAft>
                <a:spcPts val="600"/>
              </a:spcAft>
              <a:buFont typeface="Myriad Pro" pitchFamily="34" charset="0"/>
              <a:buChar char="–"/>
            </a:pPr>
            <a:r>
              <a:rPr lang="ru-RU" sz="1800" dirty="0" smtClean="0">
                <a:solidFill>
                  <a:srgbClr val="002060"/>
                </a:solidFill>
                <a:latin typeface="Myriad Pro" pitchFamily="34" charset="0"/>
              </a:rPr>
              <a:t>Контроль не пройден</a:t>
            </a:r>
          </a:p>
          <a:p>
            <a:pPr marL="342900" lvl="1" indent="-342900" fontAlgn="t">
              <a:spcAft>
                <a:spcPts val="600"/>
              </a:spcAft>
              <a:buFont typeface="Myriad Pro" pitchFamily="34" charset="0"/>
              <a:buChar char="–"/>
            </a:pPr>
            <a:r>
              <a:rPr lang="ru-RU" sz="1800" dirty="0" smtClean="0">
                <a:solidFill>
                  <a:srgbClr val="002060"/>
                </a:solidFill>
                <a:latin typeface="Myriad Pro" pitchFamily="34" charset="0"/>
              </a:rPr>
              <a:t>Принят</a:t>
            </a:r>
          </a:p>
          <a:p>
            <a:pPr marL="342900" lvl="1" indent="-342900" fontAlgn="t">
              <a:spcAft>
                <a:spcPts val="600"/>
              </a:spcAft>
              <a:buFont typeface="Myriad Pro" pitchFamily="34" charset="0"/>
              <a:buChar char="–"/>
            </a:pPr>
            <a:endParaRPr lang="ru-RU" sz="1800" dirty="0" smtClean="0">
              <a:solidFill>
                <a:srgbClr val="002060"/>
              </a:solidFill>
              <a:latin typeface="Myriad Pro" pitchFamily="34" charset="0"/>
            </a:endParaRPr>
          </a:p>
          <a:p>
            <a:pPr marL="342900" lvl="1" indent="-342900" fontAlgn="t">
              <a:spcAft>
                <a:spcPts val="600"/>
              </a:spcAft>
            </a:pPr>
            <a:r>
              <a:rPr lang="ru-RU" sz="1800" dirty="0" smtClean="0">
                <a:solidFill>
                  <a:srgbClr val="FF0000"/>
                </a:solidFill>
                <a:latin typeface="Myriad Pro" pitchFamily="34" charset="0"/>
              </a:rPr>
              <a:t>Статусы не применяются к формам управленческой отчетности</a:t>
            </a:r>
          </a:p>
          <a:p>
            <a:pPr marL="342900" lvl="1" indent="-342900" fontAlgn="t">
              <a:spcAft>
                <a:spcPts val="600"/>
              </a:spcAft>
              <a:buFont typeface="Myriad Pro" pitchFamily="34" charset="0"/>
              <a:buChar char="–"/>
            </a:pPr>
            <a:endParaRPr lang="ru-RU" sz="1800" dirty="0" smtClean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err="1" smtClean="0">
                <a:solidFill>
                  <a:srgbClr val="002060"/>
                </a:solidFill>
                <a:latin typeface="Myriad Pro" pitchFamily="34" charset="0"/>
                <a:ea typeface="Tahoma" pitchFamily="34" charset="0"/>
                <a:cs typeface="Tahoma" pitchFamily="34" charset="0"/>
              </a:rPr>
              <a:t>Ст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itchFamily="34" charset="0"/>
                <a:ea typeface="Tahoma" pitchFamily="34" charset="0"/>
                <a:cs typeface="Tahoma" pitchFamily="34" charset="0"/>
              </a:rPr>
              <a:t>атусные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itchFamily="34" charset="0"/>
                <a:ea typeface="Tahoma" pitchFamily="34" charset="0"/>
                <a:cs typeface="Tahoma" pitchFamily="34" charset="0"/>
              </a:rPr>
              <a:t> модели</a:t>
            </a:r>
          </a:p>
        </p:txBody>
      </p:sp>
    </p:spTree>
    <p:extLst>
      <p:ext uri="{BB962C8B-B14F-4D97-AF65-F5344CB8AC3E}">
        <p14:creationId xmlns="" xmlns:p14="http://schemas.microsoft.com/office/powerpoint/2010/main" val="3420016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71184" cy="836712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rgbClr val="003366"/>
                </a:solidFill>
              </a:rPr>
              <a:t>Статусные модели</a:t>
            </a:r>
            <a:endParaRPr lang="ru-RU" sz="2800" dirty="0">
              <a:solidFill>
                <a:srgbClr val="003366"/>
              </a:solidFill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6336704" cy="5544616"/>
          </a:xfrm>
        </p:spPr>
      </p:pic>
    </p:spTree>
  </p:cSld>
  <p:clrMapOvr>
    <a:masterClrMapping/>
  </p:clrMapOvr>
  <p:transition spd="slow" advTm="9841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27584" y="1268760"/>
            <a:ext cx="7380872" cy="45704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lvl="1" indent="-457200" fontAlgn="t">
              <a:spcAft>
                <a:spcPts val="600"/>
              </a:spcAft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сдачи отчетности:</a:t>
            </a:r>
          </a:p>
          <a:p>
            <a:pPr lvl="1" indent="-457200" fontAlgn="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- в ПП «ПАРУС-Бюджет 8»  - 10.10.2017</a:t>
            </a:r>
          </a:p>
          <a:p>
            <a:pPr lvl="1" indent="-457200" fontAlgn="t">
              <a:spcAft>
                <a:spcPts val="600"/>
              </a:spcAft>
            </a:pPr>
            <a:r>
              <a:rPr lang="ru-RU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	- в Электронный бюджет      -  13.10.2017</a:t>
            </a:r>
          </a:p>
          <a:p>
            <a:pPr lvl="1" indent="-457200" fontAlgn="t"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исправления сданных отчетов </a:t>
            </a:r>
          </a:p>
          <a:p>
            <a:pPr lvl="1" indent="-457200" fontAlgn="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- до 10.10.2017 – позвонить любому сотруднику техподдержки</a:t>
            </a:r>
          </a:p>
          <a:p>
            <a:r>
              <a:rPr lang="ru-RU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         - после 10.10.2017 - прислать скан официального письма </a:t>
            </a:r>
            <a:r>
              <a:rPr lang="en-US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 пояснением        причин отката за подписью главного бухгалтера на адрес </a:t>
            </a:r>
            <a:r>
              <a:rPr lang="ru-RU" sz="1600" dirty="0" err="1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эл.почты</a:t>
            </a:r>
            <a:r>
              <a:rPr lang="ru-RU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u="sng" dirty="0" err="1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spivakea</a:t>
            </a:r>
            <a:r>
              <a:rPr lang="ru-RU" sz="1600" u="sng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ru-RU" sz="1600" u="sng" dirty="0" err="1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rosminzdrav.ru</a:t>
            </a:r>
            <a:endParaRPr lang="ru-RU" sz="1600" dirty="0" smtClean="0">
              <a:solidFill>
                <a:srgbClr val="003C6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В теме письма указать свой ВЧК и текст по шаблону:   z102 Откат 	отчета</a:t>
            </a:r>
            <a:endParaRPr lang="ru-RU" sz="1600" dirty="0" smtClean="0">
              <a:solidFill>
                <a:srgbClr val="003C6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Откат будет произведен только с разрешения главного бухгалтера ЦА Минздрава.</a:t>
            </a:r>
          </a:p>
          <a:p>
            <a:pPr marL="457200" indent="-457200">
              <a:buAutoNum type="arabicPeriod" startAt="3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Кассовое исполнение по ГЗ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- на 01.10.2017   - не менее 75%</a:t>
            </a:r>
          </a:p>
          <a:p>
            <a:pPr marL="457200" indent="-457200"/>
            <a:r>
              <a:rPr lang="ru-RU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	- на 31.12.2017   - 100% (остатки недопустимы)</a:t>
            </a:r>
          </a:p>
          <a:p>
            <a:pPr marL="457200" indent="-457200">
              <a:buAutoNum type="arabicPeriod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на карты «Мир»</a:t>
            </a:r>
          </a:p>
          <a:p>
            <a:pPr marL="457200" indent="-457200"/>
            <a:r>
              <a:rPr lang="ru-RU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rPr>
              <a:t> - письмо МЗ РФ от 27.09.2017 №22-03-09/2942 – срок до 02.10.2017г.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smtClean="0">
                <a:solidFill>
                  <a:srgbClr val="002060"/>
                </a:solidFill>
                <a:latin typeface="Myriad Pro" pitchFamily="34" charset="0"/>
                <a:ea typeface="Tahoma" pitchFamily="34" charset="0"/>
                <a:cs typeface="Tahoma" pitchFamily="34" charset="0"/>
              </a:rPr>
              <a:t>Прочие вопросы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016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ПТ_presentation_01">
  <a:themeElements>
    <a:clrScheme name="ЭПТ_presentation_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ЭПТ_presentation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ПТ_presentation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ЭПТ_presentation_01</Template>
  <TotalTime>6918</TotalTime>
  <Words>224</Words>
  <Application>Microsoft Office PowerPoint</Application>
  <PresentationFormat>Экран (4:3)</PresentationFormat>
  <Paragraphs>99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ЭПТ_presentation_01</vt:lpstr>
      <vt:lpstr>Оформление по умолчанию</vt:lpstr>
      <vt:lpstr>1_Оформление по умолчанию</vt:lpstr>
      <vt:lpstr>Порядок составления и представления отчетности в ПП «ПАРУС-Бюджет 8»</vt:lpstr>
      <vt:lpstr>Слайд 2</vt:lpstr>
      <vt:lpstr>Слайд 3</vt:lpstr>
      <vt:lpstr>Слайд 4</vt:lpstr>
      <vt:lpstr>Слайд 5</vt:lpstr>
      <vt:lpstr>Слайд 6</vt:lpstr>
      <vt:lpstr>Слайд 7</vt:lpstr>
      <vt:lpstr>Статусные модели</vt:lpstr>
      <vt:lpstr>Слайд 9</vt:lpstr>
      <vt:lpstr>Слайд 10</vt:lpstr>
    </vt:vector>
  </TitlesOfParts>
  <Company>logo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ZamyslovVA</cp:lastModifiedBy>
  <cp:revision>555</cp:revision>
  <dcterms:created xsi:type="dcterms:W3CDTF">2012-01-25T11:32:59Z</dcterms:created>
  <dcterms:modified xsi:type="dcterms:W3CDTF">2017-09-28T12:52:04Z</dcterms:modified>
</cp:coreProperties>
</file>